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73" r:id="rId5"/>
    <p:sldId id="269" r:id="rId6"/>
    <p:sldId id="274" r:id="rId7"/>
    <p:sldId id="275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4DD342-4696-4BF8-B2DE-1B26D48A1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1C5D2-C1F2-41D9-9FBD-17F13459FFC6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EA1784-803F-4432-9BFB-F6C3C1BC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676EA3-E08C-4FC6-A828-C468DC87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B1772-F89F-4F0F-B8E1-06BEE26A82D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472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B45AB9-CDFB-47C2-8DFD-DEB294B7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DCB17-3C25-454A-A9B3-9C0384B4845F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C9E804-B177-4105-8B2E-56F6455CD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74F9F6-C341-4F74-9758-FBA02DB1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EAA62-DC1A-4B13-A3CC-B2E9A2E9E65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2027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35F406-929A-46E3-BC1E-96A280C3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853F7-6BF3-4E82-9FA2-B2EAA90C632E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B81D6B-04A1-49C5-8E5C-9B88F0A41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19C941-9D36-4C21-B8D2-300DA402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658D4-16E5-45F7-81BF-DAB4A665412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1127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05F372-210E-4989-9CFD-61D40C277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CAA9B-7170-4B26-B8D0-A569C934A4A6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522268-DCDB-4E53-8FCF-179D8FCB6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14D8F0-E167-496C-844E-2CB8CFB9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4F843-7986-47D2-9E50-04A47B8A493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0337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E86200-E380-4F10-8FA5-4AD6F38D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DD4FE-9B56-424A-9696-9CE919851251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6F72FD-DDC5-4901-9494-F95CB8CF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385788-8B6D-4896-BEAC-2C0870110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D5BAC-1F3A-4A0D-9EB5-4BAB70BEA56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2076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D2809D96-888C-4AAF-BD05-7BC64B80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41602-9143-4820-A68D-964B83DD9243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F9D51904-1013-4CE5-9A34-51D4B8D4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E43C2430-A0C4-4677-819A-48E5BF21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137A9-3362-4D87-9665-F6650E04FB2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1666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E492D70-263D-4283-BC8F-115FE2EC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339C-CEDE-464E-8241-B14DD2E245C6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ED065589-3554-4121-8A65-1FFC81E3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D1671840-BD6B-41AD-83B0-8642770D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303D3-C818-4C8B-B9DF-C03F1BE230C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549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8A77B559-2588-492F-9C75-726EB239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F52EA-FE9B-488F-9E17-62974B5530AA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9C7B2C2F-0319-4C68-B8C7-045FA0C6C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0CCE9B41-E45D-48E8-8DBC-97EFE245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192F8-6118-4AAB-A07A-EC595AF7C31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59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62785F8B-71AF-4A06-B838-0EB1C198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4D20A-44C4-4FF3-A56B-4B5AB2B3B74D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12893775-455C-45A6-A27D-EC816370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49DBD5DA-D004-4A89-BBF7-B7A2B604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6E6B7-B378-42A8-B824-BBDD232F41B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81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BB6F6F9-02A2-4C61-ADF1-001396E45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F7D43-EFA5-440C-A243-4B0C252757EB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087F2923-EB83-4DCD-9068-2C992F289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9E822CE-FDEF-4152-81A1-60EEFC6B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6A792-F696-4A8B-B287-3021EB611B0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884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D6F5FD6-3EE0-4BC6-B906-4D83FD13E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D1A86-C8C7-4E5D-99B8-E27ACC64AD98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5223783E-DB0C-4F24-AA48-C8192C107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4388D69C-0308-4DF9-841C-F9B68E3F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59477-7357-4393-A4B1-D69F58DDB74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1500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E2F4A4A6-2DF0-4275-8DCB-78248692CD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FBB8883B-BAD2-4121-9133-12E899ED81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18E43D-C27F-4246-BB75-B292F33B7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C25C81-796F-40D1-B098-4A309346197B}" type="datetimeFigureOut">
              <a:rPr lang="nl-NL"/>
              <a:pPr>
                <a:defRPr/>
              </a:pPr>
              <a:t>9-9-2019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9972C7-3501-4C9D-881D-21747DA47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596794-173E-48DB-8C2B-71C957C2F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F91580A-BDB2-4226-BD27-3215C155A569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DCB7158-1331-48CB-9F8E-ADEBC86C6BBB}"/>
              </a:ext>
            </a:extLst>
          </p:cNvPr>
          <p:cNvSpPr/>
          <p:nvPr/>
        </p:nvSpPr>
        <p:spPr>
          <a:xfrm>
            <a:off x="197768" y="548680"/>
            <a:ext cx="8748464" cy="622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Thuispracticum: Emulsies maken en breken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DCB7158-1331-48CB-9F8E-ADEBC86C6BBB}"/>
              </a:ext>
            </a:extLst>
          </p:cNvPr>
          <p:cNvSpPr/>
          <p:nvPr/>
        </p:nvSpPr>
        <p:spPr>
          <a:xfrm>
            <a:off x="197768" y="548680"/>
            <a:ext cx="8748464" cy="5333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Thuispracticum: Emulsies maken en breken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3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lain"/>
            </a:pP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Stabiele emulsie maken:  </a:t>
            </a:r>
            <a:r>
              <a:rPr lang="nl-NL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Mayonaise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Zoek een recept voor het maken van mayonaise.(internet? ouders/kennissen?).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Maak de mayonaise.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Maak foto’s waar jullie allemaal opstaan terwijl je de mayonaise maakt.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Smaaktest: Noteer het eerlijke oordeel van minimaal 3 andere personen. Neem dit ook op in het verslag.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1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41626187-278E-4AB0-AE9B-6932864E2500}"/>
              </a:ext>
            </a:extLst>
          </p:cNvPr>
          <p:cNvSpPr/>
          <p:nvPr/>
        </p:nvSpPr>
        <p:spPr>
          <a:xfrm>
            <a:off x="197768" y="1484784"/>
            <a:ext cx="8946232" cy="5282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lain" startAt="2"/>
            </a:pP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Stabiele emulsie ‘breken’:  </a:t>
            </a:r>
            <a:r>
              <a:rPr lang="nl-NL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Halvarine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Doe in een glas een flinke klont halvarine.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Kook water in een pan(-netje).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Zet het glas minstens 5 minuten in het hete water.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Indien nodig: het water nogmaals verwarmen.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1800" dirty="0">
                <a:effectLst/>
                <a:ea typeface="Calibri" panose="020F0502020204030204" pitchFamily="34" charset="0"/>
              </a:rPr>
              <a:t>Laat het glas na afloop nog enige minuten staan.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/>
              <a:t>Maak foto’s waar jullie allemaal opstaan terwijl je de proef uitvoert. </a:t>
            </a:r>
            <a:endParaRPr lang="nl-NL" sz="1800" dirty="0">
              <a:effectLst/>
              <a:ea typeface="Calibri" panose="020F050202020403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Maak een foto van deze proef waarop goed zichtbaar is wat jullie waarnemingen zijn.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E786752-EB88-4BB4-A935-6DCA34D480C8}"/>
              </a:ext>
            </a:extLst>
          </p:cNvPr>
          <p:cNvSpPr/>
          <p:nvPr/>
        </p:nvSpPr>
        <p:spPr>
          <a:xfrm>
            <a:off x="197768" y="548680"/>
            <a:ext cx="8748464" cy="622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Thuispracticum: Emulsies maken en breken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5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6164C67C-C77E-447D-B69D-538BBD2110D1}"/>
              </a:ext>
            </a:extLst>
          </p:cNvPr>
          <p:cNvSpPr/>
          <p:nvPr/>
        </p:nvSpPr>
        <p:spPr>
          <a:xfrm>
            <a:off x="197768" y="2276872"/>
            <a:ext cx="8748464" cy="1339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Maak een verslag per onderdeel inclusief de foto’s.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Neem de mayonaise en verslag mee naar school op de afgesproken dag.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E8E9D05-6625-4798-BA7C-BA9147894040}"/>
              </a:ext>
            </a:extLst>
          </p:cNvPr>
          <p:cNvSpPr/>
          <p:nvPr/>
        </p:nvSpPr>
        <p:spPr>
          <a:xfrm>
            <a:off x="197768" y="548680"/>
            <a:ext cx="8748464" cy="622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Thuispracticum: Emulsies maken en breken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6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E850A9D3-4C98-4E4D-B6A3-A4FA3E494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375" y="642938"/>
            <a:ext cx="7643813" cy="5715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Verslag van een experiment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nl-NL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 en namen</a:t>
            </a:r>
          </a:p>
          <a:p>
            <a:pPr indent="177800" algn="l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Inleiding: wat is het doel van de experimenten</a:t>
            </a:r>
          </a:p>
          <a:p>
            <a:pPr indent="177800" algn="l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Handelingen: materialen en werkwijze (recept)	foto’s</a:t>
            </a:r>
          </a:p>
          <a:p>
            <a:pPr indent="177800" algn="l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Waarnemingen: wat zie je allemaal gebeuren	foto’s</a:t>
            </a:r>
          </a:p>
          <a:p>
            <a:pPr indent="177800" algn="l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Conclusies: resultaat van het experiment (+test)	foto’s</a:t>
            </a:r>
          </a:p>
          <a:p>
            <a:pPr indent="177800" algn="l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Evaluatie: wat ging er goed of niet goed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sz="2000" dirty="0"/>
          </a:p>
          <a:p>
            <a:pPr marL="457200" indent="-4572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nl-NL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CACA3802-92BB-4CA2-A7C0-F7DD825D1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74471"/>
              </p:ext>
            </p:extLst>
          </p:nvPr>
        </p:nvGraphicFramePr>
        <p:xfrm>
          <a:off x="1763688" y="548680"/>
          <a:ext cx="6120679" cy="5958839"/>
        </p:xfrm>
        <a:graphic>
          <a:graphicData uri="http://schemas.openxmlformats.org/drawingml/2006/table">
            <a:tbl>
              <a:tblPr firstRow="1" firstCol="1" bandRow="1"/>
              <a:tblGrid>
                <a:gridCol w="1840341">
                  <a:extLst>
                    <a:ext uri="{9D8B030D-6E8A-4147-A177-3AD203B41FA5}">
                      <a16:colId xmlns:a16="http://schemas.microsoft.com/office/drawing/2014/main" val="931866481"/>
                    </a:ext>
                  </a:extLst>
                </a:gridCol>
                <a:gridCol w="1487642">
                  <a:extLst>
                    <a:ext uri="{9D8B030D-6E8A-4147-A177-3AD203B41FA5}">
                      <a16:colId xmlns:a16="http://schemas.microsoft.com/office/drawing/2014/main" val="1621489085"/>
                    </a:ext>
                  </a:extLst>
                </a:gridCol>
                <a:gridCol w="1396348">
                  <a:extLst>
                    <a:ext uri="{9D8B030D-6E8A-4147-A177-3AD203B41FA5}">
                      <a16:colId xmlns:a16="http://schemas.microsoft.com/office/drawing/2014/main" val="1019790921"/>
                    </a:ext>
                  </a:extLst>
                </a:gridCol>
                <a:gridCol w="1396348">
                  <a:extLst>
                    <a:ext uri="{9D8B030D-6E8A-4147-A177-3AD203B41FA5}">
                      <a16:colId xmlns:a16="http://schemas.microsoft.com/office/drawing/2014/main" val="2615002947"/>
                    </a:ext>
                  </a:extLst>
                </a:gridCol>
              </a:tblGrid>
              <a:tr h="1496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Indeling verslag</a:t>
                      </a:r>
                    </a:p>
                    <a:p>
                      <a:pPr marL="174625" lvl="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en namen</a:t>
                      </a:r>
                    </a:p>
                    <a:p>
                      <a:pPr marL="174625" lvl="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Inleiding </a:t>
                      </a:r>
                    </a:p>
                    <a:p>
                      <a:pPr marL="174625" lvl="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Handelingen (recept)</a:t>
                      </a:r>
                    </a:p>
                    <a:p>
                      <a:pPr marL="174625" lvl="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Resultaat (smaaktest)</a:t>
                      </a:r>
                    </a:p>
                    <a:p>
                      <a:pPr marL="174625" lvl="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Conclusie</a:t>
                      </a:r>
                    </a:p>
                    <a:p>
                      <a:pPr marL="174625" lvl="0" indent="-174625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Evaluatie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inhoud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verzorging / foto’s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geen foto’s min 20p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smaaktest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400138"/>
                  </a:ext>
                </a:extLst>
              </a:tr>
              <a:tr h="1496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iets extra’s                  </a:t>
                      </a:r>
                      <a:endParaRPr lang="nl-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compleet/                                    zeer overzichtelijke en heldere indeling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iets extra’s</a:t>
                      </a: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foutloos/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zeer goed taalgebruik/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iets extra’s</a:t>
                      </a: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erg verzorgd;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juiste foto’s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iets extra’s  </a:t>
                      </a:r>
                      <a:endParaRPr lang="nl-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zeer origineel;  uitgebreid;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duidelijk  weergegeven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271303"/>
                  </a:ext>
                </a:extLst>
              </a:tr>
              <a:tr h="1064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goed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compleet/overzichtelijk  of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iets ontbreekt/overzichtelijk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goed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weinig fout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conclusie goed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goed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goed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duidelijk weerge-geven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68238"/>
                  </a:ext>
                </a:extLst>
              </a:tr>
              <a:tr h="8494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meer  ontbreekt  of onoverzichtelijk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meer fouten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 summier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conclusie onvolledig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redelijk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 summier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454331"/>
                  </a:ext>
                </a:extLst>
              </a:tr>
              <a:tr h="6339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nauwelijks  indeling 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veel fout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erg summier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matig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715185"/>
                  </a:ext>
                </a:extLst>
              </a:tr>
              <a:tr h="418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geen indeling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slecht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 etc.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ontbreekt</a:t>
                      </a:r>
                    </a:p>
                  </a:txBody>
                  <a:tcPr marL="58233" marR="58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635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24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732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190</Words>
  <Application>Microsoft Office PowerPoint</Application>
  <PresentationFormat>Diavoorstelling (4:3)</PresentationFormat>
  <Paragraphs>105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herbert</dc:creator>
  <cp:lastModifiedBy>Paulien</cp:lastModifiedBy>
  <cp:revision>25</cp:revision>
  <dcterms:created xsi:type="dcterms:W3CDTF">2008-11-04T21:00:12Z</dcterms:created>
  <dcterms:modified xsi:type="dcterms:W3CDTF">2019-09-09T15:30:02Z</dcterms:modified>
</cp:coreProperties>
</file>